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64" r:id="rId5"/>
    <p:sldMasterId id="2147483809" r:id="rId6"/>
  </p:sldMasterIdLst>
  <p:handoutMasterIdLst>
    <p:handoutMasterId r:id="rId15"/>
  </p:handoutMasterIdLst>
  <p:sldIdLst>
    <p:sldId id="256" r:id="rId7"/>
    <p:sldId id="260" r:id="rId8"/>
    <p:sldId id="266" r:id="rId9"/>
    <p:sldId id="261" r:id="rId10"/>
    <p:sldId id="262" r:id="rId11"/>
    <p:sldId id="263" r:id="rId12"/>
    <p:sldId id="264" r:id="rId13"/>
    <p:sldId id="257" r:id="rId1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1B3"/>
    <a:srgbClr val="393D7B"/>
    <a:srgbClr val="438F3D"/>
    <a:srgbClr val="767171"/>
    <a:srgbClr val="111111"/>
    <a:srgbClr val="387933"/>
    <a:srgbClr val="EBCE1D"/>
    <a:srgbClr val="B1D4DD"/>
    <a:srgbClr val="EDCAD0"/>
    <a:srgbClr val="161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1A40F-8F3B-4596-8514-7878F3956575}" v="15" dt="2023-02-14T16:39:36.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96327"/>
  </p:normalViewPr>
  <p:slideViewPr>
    <p:cSldViewPr snapToGrid="0" snapToObjects="1">
      <p:cViewPr varScale="1">
        <p:scale>
          <a:sx n="72" d="100"/>
          <a:sy n="72" d="100"/>
        </p:scale>
        <p:origin x="380" y="5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9" d="100"/>
          <a:sy n="89"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0DFEE3BF-1BAE-411B-A99C-9A0F9D1EBCD8}"/>
              </a:ext>
            </a:extLst>
          </p:cNvPr>
          <p:cNvSpPr>
            <a:spLocks noGrp="1"/>
          </p:cNvSpPr>
          <p:nvPr>
            <p:ph type="hdr" sz="quarter"/>
          </p:nvPr>
        </p:nvSpPr>
        <p:spPr>
          <a:xfrm>
            <a:off x="1" y="0"/>
            <a:ext cx="3076363" cy="513508"/>
          </a:xfrm>
          <a:prstGeom prst="rect">
            <a:avLst/>
          </a:prstGeom>
        </p:spPr>
        <p:txBody>
          <a:bodyPr vert="horz" lIns="94750" tIns="47375" rIns="94750" bIns="47375" rtlCol="0"/>
          <a:lstStyle>
            <a:lvl1pPr algn="l">
              <a:defRPr sz="1200"/>
            </a:lvl1pPr>
          </a:lstStyle>
          <a:p>
            <a:endParaRPr lang="nb-NO"/>
          </a:p>
        </p:txBody>
      </p:sp>
      <p:sp>
        <p:nvSpPr>
          <p:cNvPr id="3" name="Plassholder for dato 2">
            <a:extLst>
              <a:ext uri="{FF2B5EF4-FFF2-40B4-BE49-F238E27FC236}">
                <a16:creationId xmlns:a16="http://schemas.microsoft.com/office/drawing/2014/main" id="{276D3985-C1D7-4797-9CBD-11F1803D2206}"/>
              </a:ext>
            </a:extLst>
          </p:cNvPr>
          <p:cNvSpPr>
            <a:spLocks noGrp="1"/>
          </p:cNvSpPr>
          <p:nvPr>
            <p:ph type="dt" sz="quarter" idx="1"/>
          </p:nvPr>
        </p:nvSpPr>
        <p:spPr>
          <a:xfrm>
            <a:off x="4021295" y="0"/>
            <a:ext cx="3076363" cy="513508"/>
          </a:xfrm>
          <a:prstGeom prst="rect">
            <a:avLst/>
          </a:prstGeom>
        </p:spPr>
        <p:txBody>
          <a:bodyPr vert="horz" lIns="94750" tIns="47375" rIns="94750" bIns="47375" rtlCol="0"/>
          <a:lstStyle>
            <a:lvl1pPr algn="r">
              <a:defRPr sz="1200"/>
            </a:lvl1pPr>
          </a:lstStyle>
          <a:p>
            <a:fld id="{E6800CC6-F3D0-4236-9C40-B2048D379896}" type="datetimeFigureOut">
              <a:rPr lang="nb-NO" smtClean="0"/>
              <a:t>23.10.2023</a:t>
            </a:fld>
            <a:endParaRPr lang="nb-NO"/>
          </a:p>
        </p:txBody>
      </p:sp>
      <p:sp>
        <p:nvSpPr>
          <p:cNvPr id="4" name="Plassholder for bunntekst 3">
            <a:extLst>
              <a:ext uri="{FF2B5EF4-FFF2-40B4-BE49-F238E27FC236}">
                <a16:creationId xmlns:a16="http://schemas.microsoft.com/office/drawing/2014/main" id="{550C7D84-B968-40C7-BE15-431DAD6A44FC}"/>
              </a:ext>
            </a:extLst>
          </p:cNvPr>
          <p:cNvSpPr>
            <a:spLocks noGrp="1"/>
          </p:cNvSpPr>
          <p:nvPr>
            <p:ph type="ftr" sz="quarter" idx="2"/>
          </p:nvPr>
        </p:nvSpPr>
        <p:spPr>
          <a:xfrm>
            <a:off x="1" y="9721107"/>
            <a:ext cx="3076363" cy="513507"/>
          </a:xfrm>
          <a:prstGeom prst="rect">
            <a:avLst/>
          </a:prstGeom>
        </p:spPr>
        <p:txBody>
          <a:bodyPr vert="horz" lIns="94750" tIns="47375" rIns="94750" bIns="47375"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8C891B14-AF0E-4317-88F0-0E2DE76B147A}"/>
              </a:ext>
            </a:extLst>
          </p:cNvPr>
          <p:cNvSpPr>
            <a:spLocks noGrp="1"/>
          </p:cNvSpPr>
          <p:nvPr>
            <p:ph type="sldNum" sz="quarter" idx="3"/>
          </p:nvPr>
        </p:nvSpPr>
        <p:spPr>
          <a:xfrm>
            <a:off x="4021295" y="9721107"/>
            <a:ext cx="3076363" cy="513507"/>
          </a:xfrm>
          <a:prstGeom prst="rect">
            <a:avLst/>
          </a:prstGeom>
        </p:spPr>
        <p:txBody>
          <a:bodyPr vert="horz" lIns="94750" tIns="47375" rIns="94750" bIns="47375" rtlCol="0" anchor="b"/>
          <a:lstStyle>
            <a:lvl1pPr algn="r">
              <a:defRPr sz="1200"/>
            </a:lvl1pPr>
          </a:lstStyle>
          <a:p>
            <a:fld id="{B6273CF4-99D5-40B4-A697-A3736D373983}" type="slidenum">
              <a:rPr lang="nb-NO" smtClean="0"/>
              <a:t>‹#›</a:t>
            </a:fld>
            <a:endParaRPr lang="nb-NO"/>
          </a:p>
        </p:txBody>
      </p:sp>
    </p:spTree>
    <p:extLst>
      <p:ext uri="{BB962C8B-B14F-4D97-AF65-F5344CB8AC3E}">
        <p14:creationId xmlns:p14="http://schemas.microsoft.com/office/powerpoint/2010/main" val="3179309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D48EB42-7E98-21AA-497D-2E9934EC2D1A}"/>
              </a:ext>
            </a:extLst>
          </p:cNvPr>
          <p:cNvSpPr>
            <a:spLocks noGrp="1"/>
          </p:cNvSpPr>
          <p:nvPr>
            <p:ph type="subTitle" idx="1"/>
          </p:nvPr>
        </p:nvSpPr>
        <p:spPr>
          <a:xfrm>
            <a:off x="4486542" y="4052399"/>
            <a:ext cx="5418034" cy="2203122"/>
          </a:xfrm>
          <a:prstGeom prst="rect">
            <a:avLst/>
          </a:prstGeom>
        </p:spPr>
        <p:txBody>
          <a:bodyPr>
            <a:normAutofit/>
          </a:bodyPr>
          <a:lstStyle>
            <a:lvl1pPr marL="0" indent="0" algn="l">
              <a:buNone/>
              <a:defRPr sz="3000" b="0">
                <a:solidFill>
                  <a:srgbClr val="393D7B"/>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27155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ide_m_boble_til_tekst_1">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160C5733-29F1-0E4D-E88C-F4B3470E00F7}"/>
              </a:ext>
            </a:extLst>
          </p:cNvPr>
          <p:cNvSpPr>
            <a:spLocks noGrp="1"/>
          </p:cNvSpPr>
          <p:nvPr>
            <p:ph type="title"/>
          </p:nvPr>
        </p:nvSpPr>
        <p:spPr>
          <a:xfrm>
            <a:off x="196032" y="3441122"/>
            <a:ext cx="3816991" cy="3116432"/>
          </a:xfrm>
          <a:prstGeom prst="rect">
            <a:avLst/>
          </a:prstGeom>
        </p:spPr>
        <p:txBody>
          <a:bodyPr/>
          <a:lstStyle>
            <a:lvl1pPr algn="ctr">
              <a:defRPr b="1">
                <a:solidFill>
                  <a:srgbClr val="393D7B"/>
                </a:solidFill>
                <a:latin typeface="+mn-lt"/>
              </a:defRPr>
            </a:lvl1pPr>
          </a:lstStyle>
          <a:p>
            <a:r>
              <a:rPr lang="nb-NO" dirty="0"/>
              <a:t>Klikk for å redigere tittelstil</a:t>
            </a:r>
          </a:p>
        </p:txBody>
      </p:sp>
    </p:spTree>
    <p:extLst>
      <p:ext uri="{BB962C8B-B14F-4D97-AF65-F5344CB8AC3E}">
        <p14:creationId xmlns:p14="http://schemas.microsoft.com/office/powerpoint/2010/main" val="49902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teriesider_lilla_overskri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6029ED-004C-1253-018D-4EE22D844F25}"/>
              </a:ext>
            </a:extLst>
          </p:cNvPr>
          <p:cNvSpPr>
            <a:spLocks noGrp="1"/>
          </p:cNvSpPr>
          <p:nvPr>
            <p:ph type="ctrTitle"/>
          </p:nvPr>
        </p:nvSpPr>
        <p:spPr>
          <a:xfrm>
            <a:off x="914400" y="1216742"/>
            <a:ext cx="10363200" cy="913471"/>
          </a:xfrm>
        </p:spPr>
        <p:txBody>
          <a:bodyPr anchor="b">
            <a:normAutofit/>
          </a:bodyPr>
          <a:lstStyle>
            <a:lvl1pPr algn="ctr">
              <a:defRPr sz="5500">
                <a:solidFill>
                  <a:schemeClr val="accent1"/>
                </a:solidFill>
              </a:defRPr>
            </a:lvl1pPr>
          </a:lstStyle>
          <a:p>
            <a:r>
              <a:rPr lang="nb-NO" dirty="0"/>
              <a:t>Klikk for å redigere tittelstil</a:t>
            </a:r>
            <a:endParaRPr lang="en-US" dirty="0"/>
          </a:p>
        </p:txBody>
      </p:sp>
      <p:sp>
        <p:nvSpPr>
          <p:cNvPr id="4" name="Subtitle 2">
            <a:extLst>
              <a:ext uri="{FF2B5EF4-FFF2-40B4-BE49-F238E27FC236}">
                <a16:creationId xmlns:a16="http://schemas.microsoft.com/office/drawing/2014/main" id="{733B9C5D-6835-B86C-6F5E-5F529F8A8A54}"/>
              </a:ext>
            </a:extLst>
          </p:cNvPr>
          <p:cNvSpPr>
            <a:spLocks noGrp="1"/>
          </p:cNvSpPr>
          <p:nvPr>
            <p:ph type="subTitle" idx="1"/>
          </p:nvPr>
        </p:nvSpPr>
        <p:spPr>
          <a:xfrm>
            <a:off x="914400" y="2316189"/>
            <a:ext cx="10363200" cy="2616003"/>
          </a:xfrm>
        </p:spPr>
        <p:txBody>
          <a:bodyPr>
            <a:normAutofit/>
          </a:bodyPr>
          <a:lstStyle>
            <a:lvl1pPr marL="0" indent="0" algn="ctr">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122774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eriesider_turkis_overskri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6029ED-004C-1253-018D-4EE22D844F25}"/>
              </a:ext>
            </a:extLst>
          </p:cNvPr>
          <p:cNvSpPr>
            <a:spLocks noGrp="1"/>
          </p:cNvSpPr>
          <p:nvPr>
            <p:ph type="ctrTitle"/>
          </p:nvPr>
        </p:nvSpPr>
        <p:spPr>
          <a:xfrm>
            <a:off x="914400" y="1216742"/>
            <a:ext cx="10363200" cy="913471"/>
          </a:xfrm>
        </p:spPr>
        <p:txBody>
          <a:bodyPr anchor="b">
            <a:normAutofit/>
          </a:bodyPr>
          <a:lstStyle>
            <a:lvl1pPr algn="ctr">
              <a:defRPr sz="5500">
                <a:solidFill>
                  <a:srgbClr val="79B1B3"/>
                </a:solidFill>
              </a:defRPr>
            </a:lvl1pPr>
          </a:lstStyle>
          <a:p>
            <a:r>
              <a:rPr lang="nb-NO" dirty="0"/>
              <a:t>Klikk for å redigere tittelstil</a:t>
            </a:r>
            <a:endParaRPr lang="en-US" dirty="0"/>
          </a:p>
        </p:txBody>
      </p:sp>
      <p:sp>
        <p:nvSpPr>
          <p:cNvPr id="4" name="Subtitle 2">
            <a:extLst>
              <a:ext uri="{FF2B5EF4-FFF2-40B4-BE49-F238E27FC236}">
                <a16:creationId xmlns:a16="http://schemas.microsoft.com/office/drawing/2014/main" id="{733B9C5D-6835-B86C-6F5E-5F529F8A8A54}"/>
              </a:ext>
            </a:extLst>
          </p:cNvPr>
          <p:cNvSpPr>
            <a:spLocks noGrp="1"/>
          </p:cNvSpPr>
          <p:nvPr>
            <p:ph type="subTitle" idx="1"/>
          </p:nvPr>
        </p:nvSpPr>
        <p:spPr>
          <a:xfrm>
            <a:off x="914400" y="2316189"/>
            <a:ext cx="10363200" cy="2616003"/>
          </a:xfrm>
        </p:spPr>
        <p:txBody>
          <a:bodyPr>
            <a:normAutofit/>
          </a:bodyPr>
          <a:lstStyle>
            <a:lvl1pPr marL="0" indent="0" algn="ctr">
              <a:buNone/>
              <a:defRPr sz="3200" b="1">
                <a:solidFill>
                  <a:srgbClr val="79B1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364484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teriesider_lilla_overskrift_punk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chemeClr val="accent1"/>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939850"/>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9016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tside_lilla_overskrift_punkter_et_bil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chemeClr val="accent1"/>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939850"/>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4" name="Plassholder for bilde 4">
            <a:extLst>
              <a:ext uri="{FF2B5EF4-FFF2-40B4-BE49-F238E27FC236}">
                <a16:creationId xmlns:a16="http://schemas.microsoft.com/office/drawing/2014/main" id="{5B9B7813-B1B6-103A-9DAB-0A56BC91AA15}"/>
              </a:ext>
            </a:extLst>
          </p:cNvPr>
          <p:cNvSpPr>
            <a:spLocks noGrp="1"/>
          </p:cNvSpPr>
          <p:nvPr>
            <p:ph type="pic" sz="quarter" idx="10"/>
          </p:nvPr>
        </p:nvSpPr>
        <p:spPr>
          <a:xfrm>
            <a:off x="8509478" y="2409237"/>
            <a:ext cx="3326400" cy="3326400"/>
          </a:xfrm>
          <a:prstGeom prst="flowChartConnector">
            <a:avLst/>
          </a:prstGeom>
        </p:spPr>
        <p:txBody>
          <a:bodyPr/>
          <a:lstStyle/>
          <a:p>
            <a:endParaRPr lang="nb-NO"/>
          </a:p>
        </p:txBody>
      </p:sp>
    </p:spTree>
    <p:extLst>
      <p:ext uri="{BB962C8B-B14F-4D97-AF65-F5344CB8AC3E}">
        <p14:creationId xmlns:p14="http://schemas.microsoft.com/office/powerpoint/2010/main" val="220721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tside_turkis_overskrift_punkter_to_bil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chemeClr val="accent2"/>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939850"/>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5" name="Plassholder for bilde 4">
            <a:extLst>
              <a:ext uri="{FF2B5EF4-FFF2-40B4-BE49-F238E27FC236}">
                <a16:creationId xmlns:a16="http://schemas.microsoft.com/office/drawing/2014/main" id="{E7EC89A7-839D-E5B2-1840-22F3D4985A71}"/>
              </a:ext>
            </a:extLst>
          </p:cNvPr>
          <p:cNvSpPr>
            <a:spLocks noGrp="1"/>
          </p:cNvSpPr>
          <p:nvPr>
            <p:ph type="pic" sz="quarter" idx="10"/>
          </p:nvPr>
        </p:nvSpPr>
        <p:spPr>
          <a:xfrm>
            <a:off x="8355288" y="3320105"/>
            <a:ext cx="3326400" cy="3326400"/>
          </a:xfrm>
          <a:prstGeom prst="flowChartConnector">
            <a:avLst/>
          </a:prstGeom>
        </p:spPr>
        <p:txBody>
          <a:bodyPr/>
          <a:lstStyle/>
          <a:p>
            <a:endParaRPr lang="nb-NO"/>
          </a:p>
        </p:txBody>
      </p:sp>
      <p:sp>
        <p:nvSpPr>
          <p:cNvPr id="6" name="Plassholder for bilde 4">
            <a:extLst>
              <a:ext uri="{FF2B5EF4-FFF2-40B4-BE49-F238E27FC236}">
                <a16:creationId xmlns:a16="http://schemas.microsoft.com/office/drawing/2014/main" id="{3F77C4C7-ACCC-1454-66A0-D3F8AE918C30}"/>
              </a:ext>
            </a:extLst>
          </p:cNvPr>
          <p:cNvSpPr>
            <a:spLocks noGrp="1"/>
          </p:cNvSpPr>
          <p:nvPr>
            <p:ph type="pic" sz="quarter" idx="11"/>
          </p:nvPr>
        </p:nvSpPr>
        <p:spPr>
          <a:xfrm>
            <a:off x="10007641" y="2035834"/>
            <a:ext cx="2034000" cy="2034000"/>
          </a:xfrm>
          <a:prstGeom prst="flowChartConnector">
            <a:avLst/>
          </a:prstGeom>
        </p:spPr>
        <p:txBody>
          <a:bodyPr/>
          <a:lstStyle/>
          <a:p>
            <a:endParaRPr lang="nb-NO"/>
          </a:p>
        </p:txBody>
      </p:sp>
    </p:spTree>
    <p:extLst>
      <p:ext uri="{BB962C8B-B14F-4D97-AF65-F5344CB8AC3E}">
        <p14:creationId xmlns:p14="http://schemas.microsoft.com/office/powerpoint/2010/main" val="8133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teriesider_turkis_overskrift_punk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913471"/>
          </a:xfrm>
        </p:spPr>
        <p:txBody>
          <a:bodyPr anchor="b">
            <a:normAutofit/>
          </a:bodyPr>
          <a:lstStyle>
            <a:lvl1pPr algn="l">
              <a:defRPr sz="5500">
                <a:solidFill>
                  <a:srgbClr val="79B1B3"/>
                </a:solidFill>
              </a:defRPr>
            </a:lvl1pPr>
          </a:lstStyle>
          <a:p>
            <a:r>
              <a:rPr lang="nb-NO" dirty="0"/>
              <a:t>Klikk for å redigere tittelstil</a:t>
            </a:r>
            <a:endParaRPr lang="en-US" dirty="0"/>
          </a:p>
        </p:txBody>
      </p:sp>
      <p:sp>
        <p:nvSpPr>
          <p:cNvPr id="3" name="Subtitle 2"/>
          <p:cNvSpPr>
            <a:spLocks noGrp="1"/>
          </p:cNvSpPr>
          <p:nvPr>
            <p:ph type="subTitle" idx="1"/>
          </p:nvPr>
        </p:nvSpPr>
        <p:spPr>
          <a:xfrm>
            <a:off x="914400" y="2221811"/>
            <a:ext cx="10363200" cy="2845846"/>
          </a:xfrm>
        </p:spPr>
        <p:txBody>
          <a:bodyPr/>
          <a:lstStyle>
            <a:lvl1pPr marL="342900" indent="-342900" algn="l">
              <a:buFont typeface="Arial" panose="020B0604020202020204" pitchFamily="34" charset="0"/>
              <a:buChar char="•"/>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178150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teriesider_lilla_overskrift_punkter_to_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E9839-86A6-4CB1-BD4F-67FAF44574D7}"/>
              </a:ext>
            </a:extLst>
          </p:cNvPr>
          <p:cNvSpPr>
            <a:spLocks noGrp="1"/>
          </p:cNvSpPr>
          <p:nvPr>
            <p:ph type="title"/>
          </p:nvPr>
        </p:nvSpPr>
        <p:spPr/>
        <p:txBody>
          <a:bodyPr>
            <a:normAutofit/>
          </a:bodyPr>
          <a:lstStyle>
            <a:lvl1pPr>
              <a:defRPr sz="5400">
                <a:solidFill>
                  <a:srgbClr val="393D7B"/>
                </a:solidFill>
              </a:defRPr>
            </a:lvl1pPr>
          </a:lstStyle>
          <a:p>
            <a:r>
              <a:rPr lang="nb-NO" dirty="0"/>
              <a:t>Klikk for å redigere tittelstil</a:t>
            </a:r>
          </a:p>
        </p:txBody>
      </p:sp>
      <p:sp>
        <p:nvSpPr>
          <p:cNvPr id="6" name="Plassholder for innhold 3">
            <a:extLst>
              <a:ext uri="{FF2B5EF4-FFF2-40B4-BE49-F238E27FC236}">
                <a16:creationId xmlns:a16="http://schemas.microsoft.com/office/drawing/2014/main" id="{CB0675DC-6917-4E4E-8185-5DA5334ECC23}"/>
              </a:ext>
            </a:extLst>
          </p:cNvPr>
          <p:cNvSpPr>
            <a:spLocks noGrp="1"/>
          </p:cNvSpPr>
          <p:nvPr>
            <p:ph sz="half" idx="2"/>
          </p:nvPr>
        </p:nvSpPr>
        <p:spPr>
          <a:xfrm>
            <a:off x="819147" y="2376066"/>
            <a:ext cx="5220000" cy="2736000"/>
          </a:xfrm>
        </p:spPr>
        <p:txBody>
          <a:bodyPr>
            <a:normAutofit/>
          </a:bodyPr>
          <a:lstStyle>
            <a:lvl1pPr>
              <a:defRPr sz="2400">
                <a:solidFill>
                  <a:schemeClr val="tx1">
                    <a:lumMod val="85000"/>
                    <a:lumOff val="15000"/>
                  </a:schemeClr>
                </a:solidFill>
              </a:defRPr>
            </a:lvl1pPr>
          </a:lstStyle>
          <a:p>
            <a:endParaRPr lang="nb-NO" dirty="0"/>
          </a:p>
        </p:txBody>
      </p:sp>
      <p:sp>
        <p:nvSpPr>
          <p:cNvPr id="8" name="Plassholder for innhold 5">
            <a:extLst>
              <a:ext uri="{FF2B5EF4-FFF2-40B4-BE49-F238E27FC236}">
                <a16:creationId xmlns:a16="http://schemas.microsoft.com/office/drawing/2014/main" id="{A95D7CE6-8F09-407E-B223-6F3DF2E7B12D}"/>
              </a:ext>
            </a:extLst>
          </p:cNvPr>
          <p:cNvSpPr>
            <a:spLocks noGrp="1"/>
          </p:cNvSpPr>
          <p:nvPr>
            <p:ph sz="quarter" idx="4"/>
          </p:nvPr>
        </p:nvSpPr>
        <p:spPr>
          <a:xfrm>
            <a:off x="6133800" y="2376066"/>
            <a:ext cx="5220000" cy="2736000"/>
          </a:xfrm>
        </p:spPr>
        <p:txBody>
          <a:bodyPr>
            <a:normAutofit/>
          </a:bodyPr>
          <a:lstStyle>
            <a:lvl1pPr>
              <a:defRPr sz="2400">
                <a:solidFill>
                  <a:schemeClr val="tx1">
                    <a:lumMod val="85000"/>
                    <a:lumOff val="15000"/>
                  </a:schemeClr>
                </a:solidFill>
              </a:defRPr>
            </a:lvl1pPr>
          </a:lstStyle>
          <a:p>
            <a:endParaRPr lang="nb-NO" dirty="0"/>
          </a:p>
        </p:txBody>
      </p:sp>
    </p:spTree>
    <p:extLst>
      <p:ext uri="{BB962C8B-B14F-4D97-AF65-F5344CB8AC3E}">
        <p14:creationId xmlns:p14="http://schemas.microsoft.com/office/powerpoint/2010/main" val="25708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teriesider_turkis_overskrift_punkter_to_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E9839-86A6-4CB1-BD4F-67FAF44574D7}"/>
              </a:ext>
            </a:extLst>
          </p:cNvPr>
          <p:cNvSpPr>
            <a:spLocks noGrp="1"/>
          </p:cNvSpPr>
          <p:nvPr>
            <p:ph type="title"/>
          </p:nvPr>
        </p:nvSpPr>
        <p:spPr/>
        <p:txBody>
          <a:bodyPr>
            <a:normAutofit/>
          </a:bodyPr>
          <a:lstStyle>
            <a:lvl1pPr>
              <a:defRPr sz="5400">
                <a:solidFill>
                  <a:srgbClr val="79B1B3"/>
                </a:solidFill>
              </a:defRPr>
            </a:lvl1pPr>
          </a:lstStyle>
          <a:p>
            <a:r>
              <a:rPr lang="nb-NO" dirty="0"/>
              <a:t>Klikk for å redigere tittelstil</a:t>
            </a:r>
          </a:p>
        </p:txBody>
      </p:sp>
      <p:sp>
        <p:nvSpPr>
          <p:cNvPr id="6" name="Plassholder for innhold 3">
            <a:extLst>
              <a:ext uri="{FF2B5EF4-FFF2-40B4-BE49-F238E27FC236}">
                <a16:creationId xmlns:a16="http://schemas.microsoft.com/office/drawing/2014/main" id="{CB0675DC-6917-4E4E-8185-5DA5334ECC23}"/>
              </a:ext>
            </a:extLst>
          </p:cNvPr>
          <p:cNvSpPr>
            <a:spLocks noGrp="1"/>
          </p:cNvSpPr>
          <p:nvPr>
            <p:ph sz="half" idx="2"/>
          </p:nvPr>
        </p:nvSpPr>
        <p:spPr>
          <a:xfrm>
            <a:off x="819147" y="2376066"/>
            <a:ext cx="5220000" cy="2734319"/>
          </a:xfrm>
        </p:spPr>
        <p:txBody>
          <a:bodyPr>
            <a:normAutofit/>
          </a:bodyPr>
          <a:lstStyle>
            <a:lvl1pPr>
              <a:defRPr sz="2400">
                <a:solidFill>
                  <a:schemeClr val="tx1">
                    <a:lumMod val="85000"/>
                    <a:lumOff val="15000"/>
                  </a:schemeClr>
                </a:solidFill>
              </a:defRPr>
            </a:lvl1pPr>
          </a:lstStyle>
          <a:p>
            <a:endParaRPr lang="nb-NO" dirty="0"/>
          </a:p>
        </p:txBody>
      </p:sp>
      <p:sp>
        <p:nvSpPr>
          <p:cNvPr id="8" name="Plassholder for innhold 5">
            <a:extLst>
              <a:ext uri="{FF2B5EF4-FFF2-40B4-BE49-F238E27FC236}">
                <a16:creationId xmlns:a16="http://schemas.microsoft.com/office/drawing/2014/main" id="{A95D7CE6-8F09-407E-B223-6F3DF2E7B12D}"/>
              </a:ext>
            </a:extLst>
          </p:cNvPr>
          <p:cNvSpPr>
            <a:spLocks noGrp="1"/>
          </p:cNvSpPr>
          <p:nvPr>
            <p:ph sz="quarter" idx="4"/>
          </p:nvPr>
        </p:nvSpPr>
        <p:spPr>
          <a:xfrm>
            <a:off x="6133800" y="2376067"/>
            <a:ext cx="5220000" cy="2734318"/>
          </a:xfrm>
        </p:spPr>
        <p:txBody>
          <a:bodyPr>
            <a:normAutofit/>
          </a:bodyPr>
          <a:lstStyle>
            <a:lvl1pPr>
              <a:defRPr sz="2400">
                <a:solidFill>
                  <a:schemeClr val="tx1">
                    <a:lumMod val="85000"/>
                    <a:lumOff val="15000"/>
                  </a:schemeClr>
                </a:solidFill>
              </a:defRPr>
            </a:lvl1pPr>
          </a:lstStyle>
          <a:p>
            <a:endParaRPr lang="nb-NO" dirty="0"/>
          </a:p>
        </p:txBody>
      </p:sp>
    </p:spTree>
    <p:extLst>
      <p:ext uri="{BB962C8B-B14F-4D97-AF65-F5344CB8AC3E}">
        <p14:creationId xmlns:p14="http://schemas.microsoft.com/office/powerpoint/2010/main" val="899704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descr="Et bilde som inneholder tekst, visittkort, vektorgrafikk, utklipp&#10;&#10;Automatisk generert beskrivelse">
            <a:extLst>
              <a:ext uri="{FF2B5EF4-FFF2-40B4-BE49-F238E27FC236}">
                <a16:creationId xmlns:a16="http://schemas.microsoft.com/office/drawing/2014/main" id="{E6FFB8E0-0159-D308-A8A3-15F8BC30DA03}"/>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591071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755F324-AE59-3439-5062-E3F93514502A}"/>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832487"/>
            <a:ext cx="10515600" cy="1325563"/>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838200" y="2292985"/>
            <a:ext cx="10515600" cy="2837365"/>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2082080394"/>
      </p:ext>
    </p:extLst>
  </p:cSld>
  <p:clrMap bg1="lt1" tx1="dk1" bg2="lt2" tx2="dk2" accent1="accent1" accent2="accent2" accent3="accent3" accent4="accent4" accent5="accent5" accent6="accent6" hlink="hlink" folHlink="folHlink"/>
  <p:sldLayoutIdLst>
    <p:sldLayoutId id="2147483805" r:id="rId1"/>
    <p:sldLayoutId id="2147483804" r:id="rId2"/>
    <p:sldLayoutId id="2147483765" r:id="rId3"/>
    <p:sldLayoutId id="2147483807" r:id="rId4"/>
    <p:sldLayoutId id="2147483808" r:id="rId5"/>
    <p:sldLayoutId id="2147483806" r:id="rId6"/>
    <p:sldLayoutId id="2147483800" r:id="rId7"/>
    <p:sldLayoutId id="2147483795" r:id="rId8"/>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descr="Et bilde som inneholder tekst, person, innendørs&#10;&#10;Automatisk generert beskrivelse">
            <a:extLst>
              <a:ext uri="{FF2B5EF4-FFF2-40B4-BE49-F238E27FC236}">
                <a16:creationId xmlns:a16="http://schemas.microsoft.com/office/drawing/2014/main" id="{3915EBEC-29DA-E307-C8C3-31300415320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580186"/>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nrk.no/video/kort-fortalt---hva-er-psykisk-helse_a39f9d93-0edd-47d1-840f-c173c92aabc0"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tv.nrk.no/serie/kort-fortalt-livsmestring/sesong/1/episode/2/avspiller"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ndla.no/nn/article/37647"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077C24EE-1E6D-CEDD-9503-4303FDC93EDA}"/>
              </a:ext>
            </a:extLst>
          </p:cNvPr>
          <p:cNvSpPr>
            <a:spLocks noGrp="1"/>
          </p:cNvSpPr>
          <p:nvPr>
            <p:ph type="subTitle" idx="1"/>
          </p:nvPr>
        </p:nvSpPr>
        <p:spPr>
          <a:xfrm>
            <a:off x="5279022" y="4261405"/>
            <a:ext cx="5418034" cy="2203122"/>
          </a:xfrm>
        </p:spPr>
        <p:txBody>
          <a:bodyPr/>
          <a:lstStyle/>
          <a:p>
            <a:endParaRPr lang="nb-NO" dirty="0" smtClean="0"/>
          </a:p>
          <a:p>
            <a:r>
              <a:rPr lang="nb-NO" sz="3600" b="1" dirty="0" smtClean="0">
                <a:solidFill>
                  <a:srgbClr val="79B1B3"/>
                </a:solidFill>
              </a:rPr>
              <a:t>Tanker og følelser</a:t>
            </a:r>
          </a:p>
          <a:p>
            <a:r>
              <a:rPr lang="nb-NO" dirty="0" smtClean="0"/>
              <a:t>- Et tretimersopplegg</a:t>
            </a:r>
            <a:endParaRPr lang="nb-NO" dirty="0"/>
          </a:p>
        </p:txBody>
      </p:sp>
    </p:spTree>
    <p:extLst>
      <p:ext uri="{BB962C8B-B14F-4D97-AF65-F5344CB8AC3E}">
        <p14:creationId xmlns:p14="http://schemas.microsoft.com/office/powerpoint/2010/main" val="415304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D48A3B-9069-63B6-AA1B-00318F0CF5F0}"/>
              </a:ext>
            </a:extLst>
          </p:cNvPr>
          <p:cNvSpPr>
            <a:spLocks noGrp="1"/>
          </p:cNvSpPr>
          <p:nvPr>
            <p:ph type="ctrTitle"/>
          </p:nvPr>
        </p:nvSpPr>
        <p:spPr>
          <a:xfrm>
            <a:off x="914400" y="1122363"/>
            <a:ext cx="10363200" cy="913471"/>
          </a:xfrm>
        </p:spPr>
        <p:txBody>
          <a:bodyPr/>
          <a:lstStyle/>
          <a:p>
            <a:r>
              <a:rPr lang="en-US" dirty="0" err="1"/>
              <a:t>Hva</a:t>
            </a:r>
            <a:r>
              <a:rPr lang="en-US" dirty="0"/>
              <a:t> er </a:t>
            </a:r>
            <a:r>
              <a:rPr lang="en-US" dirty="0" err="1"/>
              <a:t>psykisk</a:t>
            </a:r>
            <a:r>
              <a:rPr lang="en-US" dirty="0"/>
              <a:t> </a:t>
            </a:r>
            <a:r>
              <a:rPr lang="en-US" dirty="0" err="1"/>
              <a:t>helse</a:t>
            </a:r>
            <a:r>
              <a:rPr lang="en-US" dirty="0"/>
              <a:t>? </a:t>
            </a:r>
          </a:p>
        </p:txBody>
      </p:sp>
      <p:sp>
        <p:nvSpPr>
          <p:cNvPr id="11" name="Subtitle 2">
            <a:extLst>
              <a:ext uri="{FF2B5EF4-FFF2-40B4-BE49-F238E27FC236}">
                <a16:creationId xmlns:a16="http://schemas.microsoft.com/office/drawing/2014/main" id="{D386151C-F498-F4C0-E508-7650BF013E79}"/>
              </a:ext>
            </a:extLst>
          </p:cNvPr>
          <p:cNvSpPr>
            <a:spLocks noGrp="1"/>
          </p:cNvSpPr>
          <p:nvPr>
            <p:ph type="subTitle" idx="1"/>
          </p:nvPr>
        </p:nvSpPr>
        <p:spPr>
          <a:xfrm>
            <a:off x="914400" y="2221811"/>
            <a:ext cx="10363200" cy="2939850"/>
          </a:xfrm>
        </p:spPr>
        <p:txBody>
          <a:bodyPr>
            <a:normAutofit fontScale="92500" lnSpcReduction="10000"/>
          </a:bodyPr>
          <a:lstStyle/>
          <a:p>
            <a:pPr marL="0" indent="0">
              <a:buNone/>
            </a:pPr>
            <a:r>
              <a:rPr lang="nb-NO" b="1" dirty="0"/>
              <a:t>Forberedelse:</a:t>
            </a:r>
          </a:p>
          <a:p>
            <a:r>
              <a:rPr lang="nb-NO" dirty="0"/>
              <a:t>Sett dere i grupper</a:t>
            </a:r>
          </a:p>
          <a:p>
            <a:r>
              <a:rPr lang="nb-NO" dirty="0"/>
              <a:t>Hver person trenger en penn og lapper til å skrive på </a:t>
            </a:r>
          </a:p>
          <a:p>
            <a:pPr marL="0" indent="0">
              <a:buNone/>
            </a:pPr>
            <a:r>
              <a:rPr lang="nb-NO" b="1" dirty="0"/>
              <a:t>Oppgave 1 </a:t>
            </a:r>
          </a:p>
          <a:p>
            <a:r>
              <a:rPr lang="nb-NO" dirty="0"/>
              <a:t>Skriv ned så mange ord eller setninger dere forbinder med psykisk helse på 1 minutt.</a:t>
            </a:r>
          </a:p>
          <a:p>
            <a:pPr marL="0" indent="0">
              <a:buNone/>
            </a:pPr>
            <a:r>
              <a:rPr lang="nb-NO" b="1" dirty="0"/>
              <a:t>Oppgave 2 </a:t>
            </a:r>
          </a:p>
          <a:p>
            <a:r>
              <a:rPr lang="nb-NO" dirty="0"/>
              <a:t>Plasser de ulike lappene i kategorier dere lager selv. </a:t>
            </a:r>
            <a:endParaRPr lang="en-US" dirty="0"/>
          </a:p>
        </p:txBody>
      </p:sp>
      <p:sp>
        <p:nvSpPr>
          <p:cNvPr id="13" name="Picture Placeholder 3">
            <a:extLst>
              <a:ext uri="{FF2B5EF4-FFF2-40B4-BE49-F238E27FC236}">
                <a16:creationId xmlns:a16="http://schemas.microsoft.com/office/drawing/2014/main" id="{447C31A4-6288-4717-9443-CD3484FD57B4}"/>
              </a:ext>
            </a:extLst>
          </p:cNvPr>
          <p:cNvSpPr>
            <a:spLocks noGrp="1"/>
          </p:cNvSpPr>
          <p:nvPr>
            <p:ph type="pic" sz="quarter" idx="10"/>
          </p:nvPr>
        </p:nvSpPr>
        <p:spPr>
          <a:xfrm>
            <a:off x="9370725" y="4468483"/>
            <a:ext cx="1906875" cy="2066574"/>
          </a:xfrm>
        </p:spPr>
      </p:sp>
    </p:spTree>
    <p:extLst>
      <p:ext uri="{BB962C8B-B14F-4D97-AF65-F5344CB8AC3E}">
        <p14:creationId xmlns:p14="http://schemas.microsoft.com/office/powerpoint/2010/main" val="11835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3EDF4A-0C03-1762-5376-7C824D5D0F6F}"/>
              </a:ext>
            </a:extLst>
          </p:cNvPr>
          <p:cNvSpPr>
            <a:spLocks noGrp="1"/>
          </p:cNvSpPr>
          <p:nvPr>
            <p:ph type="ctrTitle"/>
          </p:nvPr>
        </p:nvSpPr>
        <p:spPr/>
        <p:txBody>
          <a:bodyPr/>
          <a:lstStyle/>
          <a:p>
            <a:r>
              <a:rPr lang="nb-NO" dirty="0"/>
              <a:t>Refleksjonsoppgave</a:t>
            </a:r>
          </a:p>
        </p:txBody>
      </p:sp>
      <p:sp>
        <p:nvSpPr>
          <p:cNvPr id="3" name="Undertittel 2">
            <a:extLst>
              <a:ext uri="{FF2B5EF4-FFF2-40B4-BE49-F238E27FC236}">
                <a16:creationId xmlns:a16="http://schemas.microsoft.com/office/drawing/2014/main" id="{3E3FE8AF-A19C-4166-1F46-02F5BF97860E}"/>
              </a:ext>
            </a:extLst>
          </p:cNvPr>
          <p:cNvSpPr>
            <a:spLocks noGrp="1"/>
          </p:cNvSpPr>
          <p:nvPr>
            <p:ph type="subTitle" idx="1"/>
          </p:nvPr>
        </p:nvSpPr>
        <p:spPr/>
        <p:txBody>
          <a:bodyPr>
            <a:normAutofit fontScale="92500"/>
          </a:bodyPr>
          <a:lstStyle/>
          <a:p>
            <a:pPr marL="0" indent="0">
              <a:buNone/>
            </a:pPr>
            <a:r>
              <a:rPr lang="nb-NO" dirty="0"/>
              <a:t>Se filmen «</a:t>
            </a:r>
            <a:r>
              <a:rPr lang="nb-NO" dirty="0">
                <a:hlinkClick r:id="rId2"/>
              </a:rPr>
              <a:t>Kort fortalt – hva er psykisk helse?</a:t>
            </a:r>
            <a:r>
              <a:rPr lang="nb-NO" dirty="0"/>
              <a:t>» på NRK eller lese side 5 i elevheftet. </a:t>
            </a:r>
          </a:p>
          <a:p>
            <a:pPr marL="0" indent="0">
              <a:buNone/>
            </a:pPr>
            <a:r>
              <a:rPr lang="nb-NO" dirty="0"/>
              <a:t>Diskuter: </a:t>
            </a:r>
          </a:p>
          <a:p>
            <a:r>
              <a:rPr lang="nb-NO" dirty="0"/>
              <a:t>Hva betyr det å ha en god psykisk helse? </a:t>
            </a:r>
          </a:p>
          <a:p>
            <a:r>
              <a:rPr lang="nb-NO" dirty="0"/>
              <a:t>Hva er det som påvirker vår psykiske helse?</a:t>
            </a:r>
          </a:p>
          <a:p>
            <a:r>
              <a:rPr lang="nb-NO" dirty="0"/>
              <a:t>Tidligere var det lite åpenhet om psykisk helse. Hvordan tenker dere at det er i dag. Er det greit å snakke om psykisk helse i ditt lokalmiljø eller er det fremdeles noe som ikke blir snakket om?</a:t>
            </a:r>
          </a:p>
        </p:txBody>
      </p:sp>
      <p:sp>
        <p:nvSpPr>
          <p:cNvPr id="4" name="Plassholder for bilde 3">
            <a:extLst>
              <a:ext uri="{FF2B5EF4-FFF2-40B4-BE49-F238E27FC236}">
                <a16:creationId xmlns:a16="http://schemas.microsoft.com/office/drawing/2014/main" id="{C9B429BA-4B52-7660-B61D-15F2272419F2}"/>
              </a:ext>
            </a:extLst>
          </p:cNvPr>
          <p:cNvSpPr>
            <a:spLocks noGrp="1"/>
          </p:cNvSpPr>
          <p:nvPr>
            <p:ph type="pic" sz="quarter" idx="10"/>
          </p:nvPr>
        </p:nvSpPr>
        <p:spPr/>
      </p:sp>
    </p:spTree>
    <p:extLst>
      <p:ext uri="{BB962C8B-B14F-4D97-AF65-F5344CB8AC3E}">
        <p14:creationId xmlns:p14="http://schemas.microsoft.com/office/powerpoint/2010/main" val="34281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400E99-DFEC-4D33-E046-5EC2DDEBAAD0}"/>
              </a:ext>
            </a:extLst>
          </p:cNvPr>
          <p:cNvSpPr>
            <a:spLocks noGrp="1"/>
          </p:cNvSpPr>
          <p:nvPr>
            <p:ph type="ctrTitle"/>
          </p:nvPr>
        </p:nvSpPr>
        <p:spPr>
          <a:xfrm>
            <a:off x="914400" y="362310"/>
            <a:ext cx="10363200" cy="914399"/>
          </a:xfrm>
        </p:spPr>
        <p:txBody>
          <a:bodyPr>
            <a:normAutofit fontScale="90000"/>
          </a:bodyPr>
          <a:lstStyle/>
          <a:p>
            <a:r>
              <a:rPr lang="nb-NO" dirty="0"/>
              <a:t>Øvelse: Tanker, følelser og handlinger</a:t>
            </a:r>
          </a:p>
        </p:txBody>
      </p:sp>
      <p:sp>
        <p:nvSpPr>
          <p:cNvPr id="3" name="Undertittel 2">
            <a:extLst>
              <a:ext uri="{FF2B5EF4-FFF2-40B4-BE49-F238E27FC236}">
                <a16:creationId xmlns:a16="http://schemas.microsoft.com/office/drawing/2014/main" id="{256D756F-6686-1C22-4EC4-B84B348563B0}"/>
              </a:ext>
            </a:extLst>
          </p:cNvPr>
          <p:cNvSpPr>
            <a:spLocks noGrp="1"/>
          </p:cNvSpPr>
          <p:nvPr>
            <p:ph type="subTitle" idx="1"/>
          </p:nvPr>
        </p:nvSpPr>
        <p:spPr>
          <a:xfrm>
            <a:off x="974785" y="1526876"/>
            <a:ext cx="9937630" cy="4591924"/>
          </a:xfrm>
        </p:spPr>
        <p:txBody>
          <a:bodyPr>
            <a:noAutofit/>
          </a:bodyPr>
          <a:lstStyle/>
          <a:p>
            <a:pPr marL="0" indent="0">
              <a:buNone/>
            </a:pPr>
            <a:r>
              <a:rPr lang="nb-NO" sz="1800" dirty="0"/>
              <a:t>Forberedelse: Les side 6 i elevheftet og/eller se filmen «</a:t>
            </a:r>
            <a:r>
              <a:rPr lang="nb-NO" sz="1800" dirty="0">
                <a:hlinkClick r:id="rId2"/>
              </a:rPr>
              <a:t>Kort fortalt: Hva er en tanke</a:t>
            </a:r>
            <a:r>
              <a:rPr lang="nb-NO" sz="1800" dirty="0"/>
              <a:t>» på NRK. </a:t>
            </a:r>
          </a:p>
          <a:p>
            <a:pPr marL="0" indent="0">
              <a:buNone/>
            </a:pPr>
            <a:r>
              <a:rPr lang="nb-NO" sz="1800" dirty="0"/>
              <a:t>Jobb sammen med makkeren/sidepersonen din. Tenk deg at du har fått tilbake en viktig prøve du har forberedt deg godt på, og får en dårlig karakter. Det går mange ulike tanker gjennom hodet ditt. </a:t>
            </a:r>
          </a:p>
          <a:p>
            <a:pPr marL="457200" indent="-457200">
              <a:buAutoNum type="arabicPeriod"/>
            </a:pPr>
            <a:r>
              <a:rPr lang="nb-NO" sz="1800" dirty="0"/>
              <a:t>Skriv en liste med minst fire ulike eksempler på hva slags konkrete tanker man kan ha etter prøven.</a:t>
            </a:r>
          </a:p>
          <a:p>
            <a:pPr marL="457200" indent="-457200">
              <a:buAutoNum type="arabicPeriod"/>
            </a:pPr>
            <a:r>
              <a:rPr lang="nb-NO" sz="1800" dirty="0"/>
              <a:t>Prøv deretter å beskrive hvilke følelser dere tror de ulike tankene kan være med på å skape. </a:t>
            </a:r>
          </a:p>
          <a:p>
            <a:pPr marL="457200" indent="-457200">
              <a:buAutoNum type="arabicPeriod"/>
            </a:pPr>
            <a:r>
              <a:rPr lang="nb-NO" sz="1800" dirty="0"/>
              <a:t>Sorter de tankene dere har skrevet ned i to ulike kategorier. En kategori for tanker som vil være til hjelp når man får en dårlig karakter og en kategori med tanker som ikke er til hjelp. </a:t>
            </a:r>
          </a:p>
          <a:p>
            <a:pPr marL="457200" indent="-457200">
              <a:buAutoNum type="arabicPeriod"/>
            </a:pPr>
            <a:r>
              <a:rPr lang="nb-NO" sz="1800" dirty="0"/>
              <a:t>Diskuter hva dere selv, medelever og læreren kan gjøre for at dere skal øve på å tenke på en måte som hjelper dere å håndtere en dårlig karakter. </a:t>
            </a:r>
          </a:p>
        </p:txBody>
      </p:sp>
      <p:sp>
        <p:nvSpPr>
          <p:cNvPr id="4" name="Plassholder for bilde 3">
            <a:extLst>
              <a:ext uri="{FF2B5EF4-FFF2-40B4-BE49-F238E27FC236}">
                <a16:creationId xmlns:a16="http://schemas.microsoft.com/office/drawing/2014/main" id="{D74BB425-F7DE-3F39-497E-00C25B88A805}"/>
              </a:ext>
            </a:extLst>
          </p:cNvPr>
          <p:cNvSpPr>
            <a:spLocks noGrp="1"/>
          </p:cNvSpPr>
          <p:nvPr>
            <p:ph type="pic" sz="quarter" idx="10"/>
          </p:nvPr>
        </p:nvSpPr>
        <p:spPr/>
      </p:sp>
    </p:spTree>
    <p:extLst>
      <p:ext uri="{BB962C8B-B14F-4D97-AF65-F5344CB8AC3E}">
        <p14:creationId xmlns:p14="http://schemas.microsoft.com/office/powerpoint/2010/main" val="15360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A3BD19-B08D-2AB3-28B2-19BB31A74638}"/>
              </a:ext>
            </a:extLst>
          </p:cNvPr>
          <p:cNvSpPr>
            <a:spLocks noGrp="1"/>
          </p:cNvSpPr>
          <p:nvPr>
            <p:ph type="ctrTitle"/>
          </p:nvPr>
        </p:nvSpPr>
        <p:spPr>
          <a:xfrm>
            <a:off x="914400" y="515299"/>
            <a:ext cx="10363200" cy="913451"/>
          </a:xfrm>
        </p:spPr>
        <p:txBody>
          <a:bodyPr/>
          <a:lstStyle/>
          <a:p>
            <a:r>
              <a:rPr lang="nb-NO" dirty="0"/>
              <a:t>Øvelse: Tankefeller</a:t>
            </a:r>
          </a:p>
        </p:txBody>
      </p:sp>
      <p:sp>
        <p:nvSpPr>
          <p:cNvPr id="3" name="Undertittel 2">
            <a:extLst>
              <a:ext uri="{FF2B5EF4-FFF2-40B4-BE49-F238E27FC236}">
                <a16:creationId xmlns:a16="http://schemas.microsoft.com/office/drawing/2014/main" id="{14943DF4-41A1-92B2-E21E-45CD3F9C3970}"/>
              </a:ext>
            </a:extLst>
          </p:cNvPr>
          <p:cNvSpPr>
            <a:spLocks noGrp="1"/>
          </p:cNvSpPr>
          <p:nvPr>
            <p:ph type="subTitle" idx="1"/>
          </p:nvPr>
        </p:nvSpPr>
        <p:spPr>
          <a:xfrm>
            <a:off x="914401" y="1714500"/>
            <a:ext cx="7934024" cy="2698421"/>
          </a:xfrm>
        </p:spPr>
        <p:txBody>
          <a:bodyPr>
            <a:normAutofit/>
          </a:bodyPr>
          <a:lstStyle/>
          <a:p>
            <a:pPr marL="0" indent="0">
              <a:buNone/>
            </a:pPr>
            <a:r>
              <a:rPr lang="nb-NO" dirty="0"/>
              <a:t>Forberedelse: Les side 7 i elevheftet om tankefeller eller teksten på NDLA (QR-koden) </a:t>
            </a:r>
          </a:p>
          <a:p>
            <a:pPr marL="0" indent="0">
              <a:buNone/>
            </a:pPr>
            <a:r>
              <a:rPr lang="nb-NO" b="1" dirty="0"/>
              <a:t>Jobb i grupper: </a:t>
            </a:r>
            <a:r>
              <a:rPr lang="nb-NO" dirty="0"/>
              <a:t>Hver gruppe får en </a:t>
            </a:r>
            <a:r>
              <a:rPr lang="nb-NO" dirty="0" err="1"/>
              <a:t>tankefelle</a:t>
            </a:r>
            <a:r>
              <a:rPr lang="nb-NO" dirty="0"/>
              <a:t> og skal presentere </a:t>
            </a:r>
            <a:r>
              <a:rPr lang="nb-NO" dirty="0" err="1"/>
              <a:t>tankefellen</a:t>
            </a:r>
            <a:r>
              <a:rPr lang="nb-NO" dirty="0"/>
              <a:t> for de andre elevene i klassen. Bruk gjerne egne eksempler og forsøk gjerne å presentere </a:t>
            </a:r>
            <a:r>
              <a:rPr lang="nb-NO" dirty="0" err="1"/>
              <a:t>tankefellen</a:t>
            </a:r>
            <a:r>
              <a:rPr lang="nb-NO" dirty="0"/>
              <a:t> på en kreativ måte.</a:t>
            </a:r>
          </a:p>
        </p:txBody>
      </p:sp>
      <p:sp>
        <p:nvSpPr>
          <p:cNvPr id="5" name="Ellipse 4">
            <a:extLst>
              <a:ext uri="{FF2B5EF4-FFF2-40B4-BE49-F238E27FC236}">
                <a16:creationId xmlns:a16="http://schemas.microsoft.com/office/drawing/2014/main" id="{ECA9650C-46D7-C6A8-5C2F-2A4557614F09}"/>
              </a:ext>
            </a:extLst>
          </p:cNvPr>
          <p:cNvSpPr/>
          <p:nvPr/>
        </p:nvSpPr>
        <p:spPr>
          <a:xfrm>
            <a:off x="8349787" y="4412921"/>
            <a:ext cx="3257389" cy="2104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chemeClr val="bg2"/>
                </a:solidFill>
              </a:rPr>
              <a:t>Oppsummerende refleksjon: </a:t>
            </a:r>
          </a:p>
          <a:p>
            <a:pPr marL="285750" indent="-285750">
              <a:buFont typeface="Arial" panose="020B0604020202020204" pitchFamily="34" charset="0"/>
              <a:buChar char="•"/>
            </a:pPr>
            <a:r>
              <a:rPr lang="nb-NO" sz="1400" b="1" dirty="0">
                <a:solidFill>
                  <a:schemeClr val="bg2"/>
                </a:solidFill>
              </a:rPr>
              <a:t>Hvordan påvirker tankene våre den psykiske helsen? </a:t>
            </a:r>
          </a:p>
        </p:txBody>
      </p:sp>
      <p:sp>
        <p:nvSpPr>
          <p:cNvPr id="6" name="Ellipse 5">
            <a:extLst>
              <a:ext uri="{FF2B5EF4-FFF2-40B4-BE49-F238E27FC236}">
                <a16:creationId xmlns:a16="http://schemas.microsoft.com/office/drawing/2014/main" id="{99418549-8DDB-FD6E-0A7B-3A280F7F0FE6}"/>
              </a:ext>
            </a:extLst>
          </p:cNvPr>
          <p:cNvSpPr/>
          <p:nvPr/>
        </p:nvSpPr>
        <p:spPr>
          <a:xfrm>
            <a:off x="4325586" y="4339416"/>
            <a:ext cx="3386749" cy="2104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chemeClr val="bg2"/>
                </a:solidFill>
              </a:rPr>
              <a:t>Tips til presentasjon: </a:t>
            </a:r>
          </a:p>
          <a:p>
            <a:pPr marL="285750" indent="-285750">
              <a:buFont typeface="Arial" panose="020B0604020202020204" pitchFamily="34" charset="0"/>
              <a:buChar char="•"/>
            </a:pPr>
            <a:r>
              <a:rPr lang="nb-NO" sz="1400" b="1" dirty="0">
                <a:solidFill>
                  <a:schemeClr val="bg2"/>
                </a:solidFill>
              </a:rPr>
              <a:t>Bruk eksempler fra filmer og serier</a:t>
            </a:r>
          </a:p>
          <a:p>
            <a:pPr marL="285750" indent="-285750">
              <a:buFont typeface="Arial" panose="020B0604020202020204" pitchFamily="34" charset="0"/>
              <a:buChar char="•"/>
            </a:pPr>
            <a:r>
              <a:rPr lang="nb-NO" sz="1400" b="1" dirty="0">
                <a:solidFill>
                  <a:schemeClr val="bg2"/>
                </a:solidFill>
              </a:rPr>
              <a:t>Lage en tegning</a:t>
            </a:r>
          </a:p>
          <a:p>
            <a:pPr marL="285750" indent="-285750">
              <a:buFont typeface="Arial" panose="020B0604020202020204" pitchFamily="34" charset="0"/>
              <a:buChar char="•"/>
            </a:pPr>
            <a:r>
              <a:rPr lang="nb-NO" sz="1400" b="1" dirty="0">
                <a:solidFill>
                  <a:schemeClr val="bg2"/>
                </a:solidFill>
              </a:rPr>
              <a:t>Lag en posterplakat </a:t>
            </a:r>
          </a:p>
          <a:p>
            <a:pPr algn="ctr"/>
            <a:endParaRPr lang="nb-NO" dirty="0"/>
          </a:p>
        </p:txBody>
      </p:sp>
      <p:pic>
        <p:nvPicPr>
          <p:cNvPr id="7" name="Bilde 6">
            <a:extLst>
              <a:ext uri="{FF2B5EF4-FFF2-40B4-BE49-F238E27FC236}">
                <a16:creationId xmlns:a16="http://schemas.microsoft.com/office/drawing/2014/main" id="{79096FDD-8BF5-B798-62C6-94A2A50C3E37}"/>
              </a:ext>
            </a:extLst>
          </p:cNvPr>
          <p:cNvPicPr>
            <a:picLocks noChangeAspect="1"/>
          </p:cNvPicPr>
          <p:nvPr/>
        </p:nvPicPr>
        <p:blipFill rotWithShape="1">
          <a:blip r:embed="rId2"/>
          <a:srcRect b="28588"/>
          <a:stretch/>
        </p:blipFill>
        <p:spPr>
          <a:xfrm>
            <a:off x="8848425" y="1597116"/>
            <a:ext cx="2490518" cy="2489954"/>
          </a:xfrm>
          <a:prstGeom prst="rect">
            <a:avLst/>
          </a:prstGeom>
        </p:spPr>
      </p:pic>
    </p:spTree>
    <p:extLst>
      <p:ext uri="{BB962C8B-B14F-4D97-AF65-F5344CB8AC3E}">
        <p14:creationId xmlns:p14="http://schemas.microsoft.com/office/powerpoint/2010/main" val="41230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C9C29-0F76-CE60-1C8C-A73534D72B06}"/>
              </a:ext>
            </a:extLst>
          </p:cNvPr>
          <p:cNvSpPr>
            <a:spLocks noGrp="1"/>
          </p:cNvSpPr>
          <p:nvPr>
            <p:ph type="ctrTitle"/>
          </p:nvPr>
        </p:nvSpPr>
        <p:spPr/>
        <p:txBody>
          <a:bodyPr/>
          <a:lstStyle/>
          <a:p>
            <a:r>
              <a:rPr lang="nb-NO" dirty="0"/>
              <a:t>Følelser og følelsesregulering</a:t>
            </a:r>
          </a:p>
        </p:txBody>
      </p:sp>
      <p:sp>
        <p:nvSpPr>
          <p:cNvPr id="3" name="Undertittel 2">
            <a:extLst>
              <a:ext uri="{FF2B5EF4-FFF2-40B4-BE49-F238E27FC236}">
                <a16:creationId xmlns:a16="http://schemas.microsoft.com/office/drawing/2014/main" id="{4E952D88-AC99-7AB8-7958-A4AA7D46ED95}"/>
              </a:ext>
            </a:extLst>
          </p:cNvPr>
          <p:cNvSpPr>
            <a:spLocks noGrp="1"/>
          </p:cNvSpPr>
          <p:nvPr>
            <p:ph type="subTitle" idx="1"/>
          </p:nvPr>
        </p:nvSpPr>
        <p:spPr>
          <a:xfrm>
            <a:off x="914400" y="2221811"/>
            <a:ext cx="10363200" cy="3083614"/>
          </a:xfrm>
        </p:spPr>
        <p:txBody>
          <a:bodyPr>
            <a:normAutofit lnSpcReduction="10000"/>
          </a:bodyPr>
          <a:lstStyle/>
          <a:p>
            <a:pPr marL="0" indent="0">
              <a:buNone/>
            </a:pPr>
            <a:r>
              <a:rPr lang="nb-NO" dirty="0"/>
              <a:t>Se filmen «</a:t>
            </a:r>
            <a:r>
              <a:rPr lang="nb-NO" dirty="0">
                <a:hlinkClick r:id="rId2"/>
              </a:rPr>
              <a:t>Følelsesregulering</a:t>
            </a:r>
            <a:r>
              <a:rPr lang="nb-NO" dirty="0"/>
              <a:t>» og/eller les side 8 og 9 i elevheftet. </a:t>
            </a:r>
          </a:p>
          <a:p>
            <a:pPr marL="0" indent="0">
              <a:buNone/>
            </a:pPr>
            <a:r>
              <a:rPr lang="nb-NO" dirty="0"/>
              <a:t>Diskuter i grupper: </a:t>
            </a:r>
          </a:p>
          <a:p>
            <a:r>
              <a:rPr lang="nb-NO" dirty="0"/>
              <a:t>Hva betyr det å regulere følelser? </a:t>
            </a:r>
          </a:p>
          <a:p>
            <a:r>
              <a:rPr lang="nb-NO" dirty="0"/>
              <a:t>Hvorfor er det viktig å lære å håndtere følelsene sine på en god måte. Gi minst to konkrete eksempler.</a:t>
            </a:r>
          </a:p>
          <a:p>
            <a:r>
              <a:rPr lang="nb-NO" dirty="0"/>
              <a:t>Hvorfor har vi flere negative enn positive følelser? (For eksempel: Hvordan tror dere de negative følelsene kan ha hjulpet mennesker i steinalderen til å overleve?)</a:t>
            </a:r>
          </a:p>
        </p:txBody>
      </p:sp>
      <p:sp>
        <p:nvSpPr>
          <p:cNvPr id="4" name="Plassholder for bilde 3">
            <a:extLst>
              <a:ext uri="{FF2B5EF4-FFF2-40B4-BE49-F238E27FC236}">
                <a16:creationId xmlns:a16="http://schemas.microsoft.com/office/drawing/2014/main" id="{638AE7DE-3C92-DBA7-1F11-3508A98EADB5}"/>
              </a:ext>
            </a:extLst>
          </p:cNvPr>
          <p:cNvSpPr>
            <a:spLocks noGrp="1"/>
          </p:cNvSpPr>
          <p:nvPr>
            <p:ph type="pic" sz="quarter" idx="10"/>
          </p:nvPr>
        </p:nvSpPr>
        <p:spPr/>
      </p:sp>
    </p:spTree>
    <p:extLst>
      <p:ext uri="{BB962C8B-B14F-4D97-AF65-F5344CB8AC3E}">
        <p14:creationId xmlns:p14="http://schemas.microsoft.com/office/powerpoint/2010/main" val="35449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0067AE-B683-35D1-00B6-FCC0E3441EA2}"/>
              </a:ext>
            </a:extLst>
          </p:cNvPr>
          <p:cNvSpPr>
            <a:spLocks noGrp="1"/>
          </p:cNvSpPr>
          <p:nvPr>
            <p:ph type="ctrTitle"/>
          </p:nvPr>
        </p:nvSpPr>
        <p:spPr>
          <a:xfrm>
            <a:off x="810883" y="422695"/>
            <a:ext cx="10466717" cy="948905"/>
          </a:xfrm>
        </p:spPr>
        <p:txBody>
          <a:bodyPr/>
          <a:lstStyle/>
          <a:p>
            <a:r>
              <a:rPr lang="nb-NO" dirty="0"/>
              <a:t>Øvelse følelsesregulering:</a:t>
            </a:r>
          </a:p>
        </p:txBody>
      </p:sp>
      <p:sp>
        <p:nvSpPr>
          <p:cNvPr id="3" name="Undertittel 2">
            <a:extLst>
              <a:ext uri="{FF2B5EF4-FFF2-40B4-BE49-F238E27FC236}">
                <a16:creationId xmlns:a16="http://schemas.microsoft.com/office/drawing/2014/main" id="{9F12B42B-FB46-9A58-BBB5-B1DA2ABE486B}"/>
              </a:ext>
            </a:extLst>
          </p:cNvPr>
          <p:cNvSpPr>
            <a:spLocks noGrp="1"/>
          </p:cNvSpPr>
          <p:nvPr>
            <p:ph type="subTitle" idx="1"/>
          </p:nvPr>
        </p:nvSpPr>
        <p:spPr>
          <a:xfrm>
            <a:off x="810883" y="1709568"/>
            <a:ext cx="7289321" cy="3759579"/>
          </a:xfrm>
        </p:spPr>
        <p:txBody>
          <a:bodyPr>
            <a:normAutofit lnSpcReduction="10000"/>
          </a:bodyPr>
          <a:lstStyle/>
          <a:p>
            <a:pPr marL="0" indent="0">
              <a:buNone/>
            </a:pPr>
            <a:r>
              <a:rPr lang="nb-NO" dirty="0"/>
              <a:t>Når du er stressa kan det hjelpe med korte stressmestringsteknikker</a:t>
            </a:r>
          </a:p>
          <a:p>
            <a:r>
              <a:rPr lang="nb-NO" dirty="0"/>
              <a:t>Pust kontrollert: Pust inn mens du rolig teller til fire og pust deretter ut mens du rolig teller til fem. Forsett til du kjenner deg roligere. </a:t>
            </a:r>
          </a:p>
          <a:p>
            <a:r>
              <a:rPr lang="nb-NO" dirty="0"/>
              <a:t>Spenn og slapp av i musklene: Spenn musklene i kroppen i fem sekunder og slapp av. </a:t>
            </a:r>
          </a:p>
          <a:p>
            <a:r>
              <a:rPr lang="nb-NO" dirty="0"/>
              <a:t>Fokuser på et avslappende mentalt bilde: Forestill deg en situasjon hvor du har det trygt og bra</a:t>
            </a:r>
            <a:r>
              <a:rPr lang="nb-NO" dirty="0" smtClean="0"/>
              <a:t>. Ikke </a:t>
            </a:r>
            <a:r>
              <a:rPr lang="nb-NO" dirty="0"/>
              <a:t>la forstyrrende tanker feste seg, men la dem gli forbi.</a:t>
            </a:r>
          </a:p>
        </p:txBody>
      </p:sp>
      <p:sp>
        <p:nvSpPr>
          <p:cNvPr id="4" name="Plassholder for bilde 3">
            <a:extLst>
              <a:ext uri="{FF2B5EF4-FFF2-40B4-BE49-F238E27FC236}">
                <a16:creationId xmlns:a16="http://schemas.microsoft.com/office/drawing/2014/main" id="{D7072555-A69E-813B-7CDF-F5955DA908C5}"/>
              </a:ext>
            </a:extLst>
          </p:cNvPr>
          <p:cNvSpPr>
            <a:spLocks noGrp="1"/>
          </p:cNvSpPr>
          <p:nvPr>
            <p:ph type="pic" sz="quarter" idx="10"/>
          </p:nvPr>
        </p:nvSpPr>
        <p:spPr/>
      </p:sp>
      <p:sp>
        <p:nvSpPr>
          <p:cNvPr id="5" name="Ellipse 4">
            <a:extLst>
              <a:ext uri="{FF2B5EF4-FFF2-40B4-BE49-F238E27FC236}">
                <a16:creationId xmlns:a16="http://schemas.microsoft.com/office/drawing/2014/main" id="{374CD37F-FDB2-EBA1-DC31-148535C3C9A2}"/>
              </a:ext>
            </a:extLst>
          </p:cNvPr>
          <p:cNvSpPr/>
          <p:nvPr/>
        </p:nvSpPr>
        <p:spPr>
          <a:xfrm>
            <a:off x="8186467" y="1621766"/>
            <a:ext cx="3786997" cy="3759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bg2"/>
                </a:solidFill>
              </a:rPr>
              <a:t>Diskuter: </a:t>
            </a:r>
          </a:p>
          <a:p>
            <a:pPr marL="171450" indent="-171450">
              <a:buFont typeface="Arial" panose="020B0604020202020204" pitchFamily="34" charset="0"/>
              <a:buChar char="•"/>
            </a:pPr>
            <a:r>
              <a:rPr lang="nb-NO" sz="1400" dirty="0">
                <a:solidFill>
                  <a:schemeClr val="bg2"/>
                </a:solidFill>
              </a:rPr>
              <a:t>Hvordan var det å bruke slike teknikker. Var det lett eller vanskelig? Hvorfor, hvorfor ikke? </a:t>
            </a:r>
          </a:p>
          <a:p>
            <a:pPr marL="171450" indent="-171450">
              <a:buFont typeface="Arial" panose="020B0604020202020204" pitchFamily="34" charset="0"/>
              <a:buChar char="•"/>
            </a:pPr>
            <a:r>
              <a:rPr lang="nb-NO" sz="1400" dirty="0">
                <a:solidFill>
                  <a:schemeClr val="bg2"/>
                </a:solidFill>
              </a:rPr>
              <a:t>Hvordan kan slike enkle teknikker hjelpe deg å regulere følelsene dine? </a:t>
            </a:r>
          </a:p>
          <a:p>
            <a:pPr marL="171450" indent="-171450">
              <a:buFont typeface="Arial" panose="020B0604020202020204" pitchFamily="34" charset="0"/>
              <a:buChar char="•"/>
            </a:pPr>
            <a:r>
              <a:rPr lang="nb-NO" sz="1400" dirty="0">
                <a:solidFill>
                  <a:schemeClr val="bg2"/>
                </a:solidFill>
              </a:rPr>
              <a:t>Hvilke andre ting kan hjelpe deg å regulere følelser foran en viktig presentasjon? </a:t>
            </a:r>
          </a:p>
        </p:txBody>
      </p:sp>
    </p:spTree>
    <p:extLst>
      <p:ext uri="{BB962C8B-B14F-4D97-AF65-F5344CB8AC3E}">
        <p14:creationId xmlns:p14="http://schemas.microsoft.com/office/powerpoint/2010/main" val="5751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sz="1800" dirty="0"/>
              <a:t>Hvordan ta vare på sin psykiske helse?</a:t>
            </a:r>
            <a:br>
              <a:rPr lang="nb-NO" sz="1800" dirty="0"/>
            </a:br>
            <a:r>
              <a:rPr lang="nb-NO" sz="1800" dirty="0"/>
              <a:t/>
            </a:r>
            <a:br>
              <a:rPr lang="nb-NO" sz="1800" dirty="0"/>
            </a:br>
            <a:r>
              <a:rPr lang="nb-NO" sz="1600" dirty="0"/>
              <a:t>Les «Hvordan du kan ta vare på din psykiske helse» på s. 13 i elevheftet. </a:t>
            </a:r>
            <a:br>
              <a:rPr lang="nb-NO" sz="1600" dirty="0"/>
            </a:br>
            <a:r>
              <a:rPr lang="nb-NO" sz="1600" dirty="0"/>
              <a:t/>
            </a:r>
            <a:br>
              <a:rPr lang="nb-NO" sz="1600" dirty="0"/>
            </a:br>
            <a:r>
              <a:rPr lang="nb-NO" sz="1600" dirty="0"/>
              <a:t>Reflekter: </a:t>
            </a:r>
            <a:br>
              <a:rPr lang="nb-NO" sz="1600" dirty="0"/>
            </a:br>
            <a:r>
              <a:rPr lang="nb-NO" sz="1600" dirty="0"/>
              <a:t/>
            </a:r>
            <a:br>
              <a:rPr lang="nb-NO" sz="1600" dirty="0"/>
            </a:br>
            <a:r>
              <a:rPr lang="nb-NO" sz="1600" dirty="0"/>
              <a:t>Hva tror du samfunnet, skolen og de voksne hjemme kan gjøre for at du og dine medelever tar godt vare på sin egen psykiske helse</a:t>
            </a:r>
            <a:br>
              <a:rPr lang="nb-NO" sz="1600" dirty="0"/>
            </a:br>
            <a:endParaRPr lang="nb-NO" sz="1600" dirty="0"/>
          </a:p>
        </p:txBody>
      </p:sp>
    </p:spTree>
    <p:extLst>
      <p:ext uri="{BB962C8B-B14F-4D97-AF65-F5344CB8AC3E}">
        <p14:creationId xmlns:p14="http://schemas.microsoft.com/office/powerpoint/2010/main" val="271270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telside_1">
  <a:themeElements>
    <a:clrScheme name="VIP_FARGER">
      <a:dk1>
        <a:srgbClr val="262626"/>
      </a:dk1>
      <a:lt1>
        <a:srgbClr val="7F7F7F"/>
      </a:lt1>
      <a:dk2>
        <a:srgbClr val="000000"/>
      </a:dk2>
      <a:lt2>
        <a:srgbClr val="E6E2E8"/>
      </a:lt2>
      <a:accent1>
        <a:srgbClr val="39337B"/>
      </a:accent1>
      <a:accent2>
        <a:srgbClr val="79B1B3"/>
      </a:accent2>
      <a:accent3>
        <a:srgbClr val="387933"/>
      </a:accent3>
      <a:accent4>
        <a:srgbClr val="EDCAD0"/>
      </a:accent4>
      <a:accent5>
        <a:srgbClr val="FFFFFF"/>
      </a:accent5>
      <a:accent6>
        <a:srgbClr val="FFFFFF"/>
      </a:accent6>
      <a:hlink>
        <a:srgbClr val="262626"/>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2B0B277-940E-41DB-AADA-231399E1778A}" vid="{05AEC2EE-278E-4B61-AB43-CC9F915C4084}"/>
    </a:ext>
  </a:extLst>
</a:theme>
</file>

<file path=ppt/theme/theme2.xml><?xml version="1.0" encoding="utf-8"?>
<a:theme xmlns:a="http://schemas.openxmlformats.org/drawingml/2006/main" name="Materiesider">
  <a:themeElements>
    <a:clrScheme name="VIP_FARGER">
      <a:dk1>
        <a:srgbClr val="262626"/>
      </a:dk1>
      <a:lt1>
        <a:srgbClr val="7F7F7F"/>
      </a:lt1>
      <a:dk2>
        <a:srgbClr val="000000"/>
      </a:dk2>
      <a:lt2>
        <a:srgbClr val="E6E2E8"/>
      </a:lt2>
      <a:accent1>
        <a:srgbClr val="39337B"/>
      </a:accent1>
      <a:accent2>
        <a:srgbClr val="79B1B3"/>
      </a:accent2>
      <a:accent3>
        <a:srgbClr val="387933"/>
      </a:accent3>
      <a:accent4>
        <a:srgbClr val="EDCAD0"/>
      </a:accent4>
      <a:accent5>
        <a:srgbClr val="FFFFFF"/>
      </a:accent5>
      <a:accent6>
        <a:srgbClr val="FFFFFF"/>
      </a:accent6>
      <a:hlink>
        <a:srgbClr val="262626"/>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2B0B277-940E-41DB-AADA-231399E1778A}" vid="{F1B22A29-0E78-4A91-8D1B-A843C34F4668}"/>
    </a:ext>
  </a:extLst>
</a:theme>
</file>

<file path=ppt/theme/theme3.xml><?xml version="1.0" encoding="utf-8"?>
<a:theme xmlns:a="http://schemas.openxmlformats.org/drawingml/2006/main" name="Bildeside_m_boble_til_tek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2B0B277-940E-41DB-AADA-231399E1778A}" vid="{1FC34FAC-A357-4AB9-92F4-7AFD38DF165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ildeaktiva" ma:contentTypeID="0x0101009148F5A04DDD49CBA7127AADA5FB792B00AADE34325A8B49CDA8BB4DB53328F21400ECF010D3BF233742A0E9C3B3404F8B41" ma:contentTypeVersion="24" ma:contentTypeDescription="Last opp et bilde." ma:contentTypeScope="" ma:versionID="c501e3225dddc7cd7027a448a12c001c">
  <xsd:schema xmlns:xsd="http://www.w3.org/2001/XMLSchema" xmlns:xs="http://www.w3.org/2001/XMLSchema" xmlns:p="http://schemas.microsoft.com/office/2006/metadata/properties" xmlns:ns1="http://schemas.microsoft.com/sharepoint/v3" xmlns:ns2="F090A2F2-59B2-44D3-A8A7-7E97EA85E41D" xmlns:ns3="866E864E-8BE6-4859-BFF8-6F8A96431B8F" xmlns:ns4="http://schemas.microsoft.com/sharepoint/v3/fields" xmlns:ns5="01042a82-8baf-43ed-a982-935de07d83cb" targetNamespace="http://schemas.microsoft.com/office/2006/metadata/properties" ma:root="true" ma:fieldsID="71523c38fbd85c4349409be28fde6fd9" ns1:_="" ns2:_="" ns3:_="" ns4:_="" ns5:_="">
    <xsd:import namespace="http://schemas.microsoft.com/sharepoint/v3"/>
    <xsd:import namespace="F090A2F2-59B2-44D3-A8A7-7E97EA85E41D"/>
    <xsd:import namespace="866E864E-8BE6-4859-BFF8-6F8A96431B8F"/>
    <xsd:import namespace="http://schemas.microsoft.com/sharepoint/v3/fields"/>
    <xsd:import namespace="01042a82-8baf-43ed-a982-935de07d83c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3:ThumbnailExists" minOccurs="0"/>
                <xsd:element ref="ns3:PreviewExists" minOccurs="0"/>
                <xsd:element ref="ns3:ImageWidth" minOccurs="0"/>
                <xsd:element ref="ns3:ImageHeight" minOccurs="0"/>
                <xsd:element ref="ns2:ImageCreateDate" minOccurs="0"/>
                <xsd:element ref="ns4:wic_System_Copyright" minOccurs="0"/>
                <xsd:element ref="ns1:PublishingStartDate" minOccurs="0"/>
                <xsd:element ref="ns1:PublishingExpirationDate" minOccurs="0"/>
                <xsd:element ref="ns5:TaxKeywordTaxHTField" minOccurs="0"/>
                <xsd:element ref="ns5:TaxCatchAll" minOccurs="0"/>
                <xsd:element ref="ns5:TaxCatchAllLabel" minOccurs="0"/>
                <xsd:element ref="ns5:FNSPRollUpIn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bane"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Planlagt startdato" ma:description="" ma:hidden="true" ma:internalName="PublishingStartDate">
      <xsd:simpleType>
        <xsd:restriction base="dms:Unknown"/>
      </xsd:simpleType>
    </xsd:element>
    <xsd:element name="PublishingExpirationDate" ma:index="28" nillable="true" ma:displayName="Planlagt utløpsdato"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90A2F2-59B2-44D3-A8A7-7E97EA85E41D" elementFormDefault="qualified">
    <xsd:import namespace="http://schemas.microsoft.com/office/2006/documentManagement/types"/>
    <xsd:import namespace="http://schemas.microsoft.com/office/infopath/2007/PartnerControls"/>
    <xsd:element name="ImageCreateDate" ma:index="25" nillable="true" ma:displayName="Dato da bildet ble tatt"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66E864E-8BE6-4859-BFF8-6F8A96431B8F" elementFormDefault="qualified">
    <xsd:import namespace="http://schemas.microsoft.com/office/2006/documentManagement/types"/>
    <xsd:import namespace="http://schemas.microsoft.com/office/infopath/2007/PartnerControls"/>
    <xsd:element name="ThumbnailExists" ma:index="18" nillable="true" ma:displayName="Miniatyrbilde finnes" ma:default="FALSE" ma:internalName="ThumbnailExists" ma:readOnly="true">
      <xsd:simpleType>
        <xsd:restriction base="dms:Boolean"/>
      </xsd:simpleType>
    </xsd:element>
    <xsd:element name="PreviewExists" ma:index="19" nillable="true" ma:displayName="Forhåndsvisning finnes" ma:default="FALS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yde"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Opphavsret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042a82-8baf-43ed-a982-935de07d83cb"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30" nillable="true" ma:displayName="Taxonomy Catch All Column" ma:description="" ma:hidden="true" ma:list="{496db642-bb3b-4cdc-bf4d-db0eaaa87363}" ma:internalName="TaxCatchAll" ma:showField="CatchAllData" ma:web="01042a82-8baf-43ed-a982-935de07d83cb">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description="" ma:hidden="true" ma:list="{496db642-bb3b-4cdc-bf4d-db0eaaa87363}" ma:internalName="TaxCatchAllLabel" ma:readOnly="true" ma:showField="CatchAllDataLabel" ma:web="01042a82-8baf-43ed-a982-935de07d83cb">
      <xsd:complexType>
        <xsd:complexContent>
          <xsd:extension base="dms:MultiChoiceLookup">
            <xsd:sequence>
              <xsd:element name="Value" type="dms:Lookup" maxOccurs="unbounded" minOccurs="0" nillable="true"/>
            </xsd:sequence>
          </xsd:extension>
        </xsd:complexContent>
      </xsd:complexType>
    </xsd:element>
    <xsd:element name="FNSPRollUpIngress" ma:index="33"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Redigerer"/>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ma:index="23" ma:displayName="Kommentarer"/>
        <xsd:element name="keywords" minOccurs="0" maxOccurs="1" type="xsd:string" ma:index="14" ma:displayName="Nøkkel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CreateDate xmlns="F090A2F2-59B2-44D3-A8A7-7E97EA85E41D" xsi:nil="true"/>
    <FNSPRollUpIngress xmlns="01042a82-8baf-43ed-a982-935de07d83cb" xsi:nil="true"/>
    <TaxKeywordTaxHTField xmlns="01042a82-8baf-43ed-a982-935de07d83cb">
      <Terms xmlns="http://schemas.microsoft.com/office/infopath/2007/PartnerControls"/>
    </TaxKeywordTaxHTField>
    <TaxCatchAll xmlns="01042a82-8baf-43ed-a982-935de07d83cb"/>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B2395-328F-40F3-80C0-471038AC2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90A2F2-59B2-44D3-A8A7-7E97EA85E41D"/>
    <ds:schemaRef ds:uri="866E864E-8BE6-4859-BFF8-6F8A96431B8F"/>
    <ds:schemaRef ds:uri="http://schemas.microsoft.com/sharepoint/v3/fields"/>
    <ds:schemaRef ds:uri="01042a82-8baf-43ed-a982-935de07d83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78EDD3-8DB2-4930-AF23-6F78FB52E5D2}">
  <ds:schemaRefs>
    <ds:schemaRef ds:uri="http://www.w3.org/XML/1998/namespace"/>
    <ds:schemaRef ds:uri="http://purl.org/dc/terms/"/>
    <ds:schemaRef ds:uri="01042a82-8baf-43ed-a982-935de07d83cb"/>
    <ds:schemaRef ds:uri="F090A2F2-59B2-44D3-A8A7-7E97EA85E41D"/>
    <ds:schemaRef ds:uri="http://schemas.microsoft.com/sharepoint/v3"/>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sharepoint/v3/fields"/>
    <ds:schemaRef ds:uri="866E864E-8BE6-4859-BFF8-6F8A96431B8F"/>
    <ds:schemaRef ds:uri="http://purl.org/dc/elements/1.1/"/>
  </ds:schemaRefs>
</ds:datastoreItem>
</file>

<file path=customXml/itemProps3.xml><?xml version="1.0" encoding="utf-8"?>
<ds:datastoreItem xmlns:ds="http://schemas.openxmlformats.org/officeDocument/2006/customXml" ds:itemID="{D1E65C46-9BAC-4716-A96B-776D3A652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VIP_mal_lærere_og_ressurspersoner_110123</Template>
  <TotalTime>446</TotalTime>
  <Words>672</Words>
  <Application>Microsoft Office PowerPoint</Application>
  <PresentationFormat>Widescreen</PresentationFormat>
  <Paragraphs>49</Paragraphs>
  <Slides>8</Slides>
  <Notes>0</Notes>
  <HiddenSlides>0</HiddenSlides>
  <MMClips>0</MMClips>
  <ScaleCrop>false</ScaleCrop>
  <HeadingPairs>
    <vt:vector size="6" baseType="variant">
      <vt:variant>
        <vt:lpstr>Brukte skrifter</vt:lpstr>
      </vt:variant>
      <vt:variant>
        <vt:i4>2</vt:i4>
      </vt:variant>
      <vt:variant>
        <vt:lpstr>Tema</vt:lpstr>
      </vt:variant>
      <vt:variant>
        <vt:i4>3</vt:i4>
      </vt:variant>
      <vt:variant>
        <vt:lpstr>Lysbildetitler</vt:lpstr>
      </vt:variant>
      <vt:variant>
        <vt:i4>8</vt:i4>
      </vt:variant>
    </vt:vector>
  </HeadingPairs>
  <TitlesOfParts>
    <vt:vector size="13" baseType="lpstr">
      <vt:lpstr>Arial</vt:lpstr>
      <vt:lpstr>Calibri</vt:lpstr>
      <vt:lpstr>Tittelside_1</vt:lpstr>
      <vt:lpstr>Materiesider</vt:lpstr>
      <vt:lpstr>Bildeside_m_boble_til_tekst</vt:lpstr>
      <vt:lpstr>PowerPoint-presentasjon</vt:lpstr>
      <vt:lpstr>Hva er psykisk helse? </vt:lpstr>
      <vt:lpstr>Refleksjonsoppgave</vt:lpstr>
      <vt:lpstr>Øvelse: Tanker, følelser og handlinger</vt:lpstr>
      <vt:lpstr>Øvelse: Tankefeller</vt:lpstr>
      <vt:lpstr>Følelser og følelsesregulering</vt:lpstr>
      <vt:lpstr>Øvelse følelsesregulering:</vt:lpstr>
      <vt:lpstr>Hvordan ta vare på sin psykiske helse?  Les «Hvordan du kan ta vare på din psykiske helse» på s. 13 i elevheftet.   Reflekter:   Hva tror du samfunnet, skolen og de voksne hjemme kan gjøre for at du og dine medelever tar godt vare på sin egen psykiske helse </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Tarjei Koren Flægstad</dc:creator>
  <cp:keywords/>
  <dc:description/>
  <cp:lastModifiedBy>Marita Grande Hegstad</cp:lastModifiedBy>
  <cp:revision>10</cp:revision>
  <cp:lastPrinted>2022-10-25T12:08:01Z</cp:lastPrinted>
  <dcterms:created xsi:type="dcterms:W3CDTF">2023-01-24T10:03:31Z</dcterms:created>
  <dcterms:modified xsi:type="dcterms:W3CDTF">2023-10-23T06:32:04Z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768ce0-ceaf-4778-8ab1-e65d26fe9939_Enabled">
    <vt:lpwstr>true</vt:lpwstr>
  </property>
  <property fmtid="{D5CDD505-2E9C-101B-9397-08002B2CF9AE}" pid="3" name="MSIP_Label_06768ce0-ceaf-4778-8ab1-e65d26fe9939_SetDate">
    <vt:lpwstr>2023-02-09T17:37:52Z</vt:lpwstr>
  </property>
  <property fmtid="{D5CDD505-2E9C-101B-9397-08002B2CF9AE}" pid="4" name="MSIP_Label_06768ce0-ceaf-4778-8ab1-e65d26fe9939_Method">
    <vt:lpwstr>Standard</vt:lpwstr>
  </property>
  <property fmtid="{D5CDD505-2E9C-101B-9397-08002B2CF9AE}" pid="5" name="MSIP_Label_06768ce0-ceaf-4778-8ab1-e65d26fe9939_Name">
    <vt:lpwstr>Begrenset - PROD</vt:lpwstr>
  </property>
  <property fmtid="{D5CDD505-2E9C-101B-9397-08002B2CF9AE}" pid="6" name="MSIP_Label_06768ce0-ceaf-4778-8ab1-e65d26fe9939_SiteId">
    <vt:lpwstr>3d50ddd4-00a1-4ab7-9788-decf14a8728f</vt:lpwstr>
  </property>
  <property fmtid="{D5CDD505-2E9C-101B-9397-08002B2CF9AE}" pid="7" name="MSIP_Label_06768ce0-ceaf-4778-8ab1-e65d26fe9939_ActionId">
    <vt:lpwstr>ff32ee09-85cd-4eb7-bf64-fff8a5327713</vt:lpwstr>
  </property>
  <property fmtid="{D5CDD505-2E9C-101B-9397-08002B2CF9AE}" pid="8" name="MSIP_Label_06768ce0-ceaf-4778-8ab1-e65d26fe9939_ContentBits">
    <vt:lpwstr>0</vt:lpwstr>
  </property>
  <property fmtid="{D5CDD505-2E9C-101B-9397-08002B2CF9AE}" pid="9" name="ContentTypeId">
    <vt:lpwstr>0x0101009148F5A04DDD49CBA7127AADA5FB792B00AADE34325A8B49CDA8BB4DB53328F21400ECF010D3BF233742A0E9C3B3404F8B41</vt:lpwstr>
  </property>
  <property fmtid="{D5CDD505-2E9C-101B-9397-08002B2CF9AE}" pid="10" name="TaxKeyword">
    <vt:lpwstr/>
  </property>
</Properties>
</file>